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7" r:id="rId3"/>
    <p:sldId id="262" r:id="rId4"/>
    <p:sldId id="257" r:id="rId5"/>
    <p:sldId id="258" r:id="rId6"/>
    <p:sldId id="259" r:id="rId7"/>
    <p:sldId id="266" r:id="rId8"/>
    <p:sldId id="265" r:id="rId9"/>
    <p:sldId id="264" r:id="rId10"/>
    <p:sldId id="26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Encode Sans" pitchFamily="2" charset="77"/>
      <p:regular r:id="rId21"/>
      <p:bold r:id="rId22"/>
    </p:embeddedFont>
    <p:embeddedFont>
      <p:font typeface="Encode Sans ExtraBold" pitchFamily="2" charset="77"/>
      <p:bold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>
      <p:cViewPr varScale="1">
        <p:scale>
          <a:sx n="90" d="100"/>
          <a:sy n="90" d="100"/>
        </p:scale>
        <p:origin x="23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10b083f4c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e10b083f4c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95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1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2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96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75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527591" y="1413083"/>
            <a:ext cx="845846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3200" dirty="0" err="1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Experiencia</a:t>
            </a:r>
            <a:r>
              <a:rPr lang="en-US" sz="32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</a:t>
            </a:r>
            <a:r>
              <a:rPr lang="en-US" sz="3200" dirty="0" err="1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interdisciplinaria</a:t>
            </a:r>
            <a:r>
              <a:rPr lang="en-US" sz="32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32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de </a:t>
            </a:r>
            <a:r>
              <a:rPr lang="en-US" sz="3200" dirty="0" err="1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comunicación</a:t>
            </a:r>
            <a:r>
              <a:rPr lang="en-US" sz="32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social 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32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para </a:t>
            </a:r>
            <a:r>
              <a:rPr lang="en-US" sz="3200" dirty="0" err="1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promover</a:t>
            </a:r>
            <a:r>
              <a:rPr lang="en-US" sz="32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la </a:t>
            </a:r>
            <a:r>
              <a:rPr lang="en-US" sz="3200" dirty="0" err="1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investigación</a:t>
            </a:r>
            <a:r>
              <a:rPr lang="en-US" sz="32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32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para la </a:t>
            </a:r>
            <a:r>
              <a:rPr lang="en-US" sz="3200" dirty="0" err="1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salud</a:t>
            </a:r>
            <a:endParaRPr lang="en-US" sz="3200" dirty="0">
              <a:solidFill>
                <a:srgbClr val="EFEFEF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821212" y="5906336"/>
            <a:ext cx="58712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lang="en-US" sz="1200" dirty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SERVICIO DE CARDIOLOGÍA - ÁREA DE COMUNICACIÓN SOCIAL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lang="en-US" sz="1200" dirty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HOSPITAL EL CRUCE</a:t>
            </a:r>
            <a:endParaRPr sz="1200"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174" y="2281021"/>
            <a:ext cx="2393952" cy="1433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3"/>
          <p:cNvCxnSpPr/>
          <p:nvPr/>
        </p:nvCxnSpPr>
        <p:spPr>
          <a:xfrm>
            <a:off x="3527591" y="2465100"/>
            <a:ext cx="0" cy="963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Google Shape;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2025" y="49550"/>
            <a:ext cx="2912400" cy="1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375150" y="63085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3855900" y="1797104"/>
            <a:ext cx="4480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76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¡Gracias!</a:t>
            </a:r>
            <a:endParaRPr sz="3600"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5" y="4330175"/>
            <a:ext cx="7169500" cy="1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0" y="0"/>
            <a:ext cx="3662780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50800" dir="5400000">
              <a:srgbClr val="000000">
                <a:alpha val="156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7;p19">
            <a:extLst>
              <a:ext uri="{FF2B5EF4-FFF2-40B4-BE49-F238E27FC236}">
                <a16:creationId xmlns:a16="http://schemas.microsoft.com/office/drawing/2014/main" id="{20E6FA01-1392-5780-F8EA-0DC4E199D708}"/>
              </a:ext>
            </a:extLst>
          </p:cNvPr>
          <p:cNvSpPr txBox="1"/>
          <p:nvPr/>
        </p:nvSpPr>
        <p:spPr>
          <a:xfrm>
            <a:off x="3871912" y="1074529"/>
            <a:ext cx="8320088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Educar a la población sobre investigación clínica puede ayudar a aumentar la conciencia general sobre la importancia de la investigación en la protección de la salud y la calidad de vida.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Es importante </a:t>
            </a: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planificar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 mensajes y materiales informativos </a:t>
            </a: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culturalmente respetuosos y significativos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cs typeface="Arial"/>
              <a:sym typeface="Encode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La </a:t>
            </a: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comunicación 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para promover la participación de la comunidad en investigación clínica debe estar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 </a:t>
            </a:r>
            <a:r>
              <a:rPr kumimoji="0" lang="es-AR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adaptada a</a:t>
            </a: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 las necesidades de la población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Encode Sans"/>
              </a:rPr>
              <a:t>.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cs typeface="Arial"/>
              <a:sym typeface="Encode Sans"/>
            </a:endParaRPr>
          </a:p>
        </p:txBody>
      </p:sp>
      <p:sp>
        <p:nvSpPr>
          <p:cNvPr id="6" name="Google Shape;164;p18">
            <a:extLst>
              <a:ext uri="{FF2B5EF4-FFF2-40B4-BE49-F238E27FC236}">
                <a16:creationId xmlns:a16="http://schemas.microsoft.com/office/drawing/2014/main" id="{06B37CCA-93DA-491A-1135-173C64A6824A}"/>
              </a:ext>
            </a:extLst>
          </p:cNvPr>
          <p:cNvSpPr txBox="1"/>
          <p:nvPr/>
        </p:nvSpPr>
        <p:spPr>
          <a:xfrm>
            <a:off x="487350" y="1300239"/>
            <a:ext cx="338456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Ideas clave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E98813-3D6D-967E-B75C-B61F5A97D080}"/>
              </a:ext>
            </a:extLst>
          </p:cNvPr>
          <p:cNvSpPr txBox="1"/>
          <p:nvPr/>
        </p:nvSpPr>
        <p:spPr>
          <a:xfrm>
            <a:off x="6027750" y="6218247"/>
            <a:ext cx="589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Clearly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Communicating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Research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Results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across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the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Clinical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Trials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Continuum; NIH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www.nih.gov</a:t>
            </a:r>
            <a:endParaRPr kumimoji="0" lang="es-AR" sz="1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-1" y="0"/>
            <a:ext cx="5069699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50800" dir="5400000">
              <a:srgbClr val="000000">
                <a:alpha val="156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7;p19">
            <a:extLst>
              <a:ext uri="{FF2B5EF4-FFF2-40B4-BE49-F238E27FC236}">
                <a16:creationId xmlns:a16="http://schemas.microsoft.com/office/drawing/2014/main" id="{20E6FA01-1392-5780-F8EA-0DC4E199D708}"/>
              </a:ext>
            </a:extLst>
          </p:cNvPr>
          <p:cNvSpPr txBox="1"/>
          <p:nvPr/>
        </p:nvSpPr>
        <p:spPr>
          <a:xfrm>
            <a:off x="5230801" y="2141482"/>
            <a:ext cx="675794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sym typeface="Arial"/>
              </a:rPr>
              <a:t>capacitación en competencias culturales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sym typeface="Arial"/>
              </a:rPr>
              <a:t>asociaciones comunitarias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sym typeface="Arial"/>
              </a:rPr>
              <a:t>enfoque personalizado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lang="es-ES" sz="2400" b="1" dirty="0">
                <a:solidFill>
                  <a:srgbClr val="FFFFFF"/>
                </a:solidFill>
                <a:latin typeface="Encode Sans"/>
              </a:rPr>
              <a:t>estrategias específicas de comunicación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lang="es-ES" sz="2400" b="1" dirty="0">
                <a:solidFill>
                  <a:srgbClr val="FFFFFF"/>
                </a:solidFill>
                <a:latin typeface="Encode Sans"/>
              </a:rPr>
              <a:t>aumento de la comprensión y la confianza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sym typeface="Arial"/>
              </a:rPr>
              <a:t>abordaje de las barreras logísticas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sym typeface="Encode Sans"/>
            </a:endParaRPr>
          </a:p>
        </p:txBody>
      </p:sp>
      <p:sp>
        <p:nvSpPr>
          <p:cNvPr id="6" name="Google Shape;164;p18">
            <a:extLst>
              <a:ext uri="{FF2B5EF4-FFF2-40B4-BE49-F238E27FC236}">
                <a16:creationId xmlns:a16="http://schemas.microsoft.com/office/drawing/2014/main" id="{06B37CCA-93DA-491A-1135-173C64A6824A}"/>
              </a:ext>
            </a:extLst>
          </p:cNvPr>
          <p:cNvSpPr txBox="1"/>
          <p:nvPr/>
        </p:nvSpPr>
        <p:spPr>
          <a:xfrm>
            <a:off x="5445114" y="1564442"/>
            <a:ext cx="69190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Principales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facilitadores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E98813-3D6D-967E-B75C-B61F5A97D080}"/>
              </a:ext>
            </a:extLst>
          </p:cNvPr>
          <p:cNvSpPr txBox="1"/>
          <p:nvPr/>
        </p:nvSpPr>
        <p:spPr>
          <a:xfrm>
            <a:off x="5069698" y="6052859"/>
            <a:ext cx="691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Promoting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inclusion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in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clinical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trials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-a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rapid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review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of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the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literature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and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recommendations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for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action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. </a:t>
            </a:r>
            <a:r>
              <a:rPr kumimoji="0" lang="es-AR" sz="1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Trials</a:t>
            </a:r>
            <a:r>
              <a:rPr kumimoji="0" lang="es-AR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cs typeface="Arial"/>
                <a:sym typeface="Calibri"/>
              </a:rPr>
              <a:t>. 2021 </a:t>
            </a:r>
            <a:endParaRPr kumimoji="0" lang="es-AR" sz="1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</p:txBody>
      </p:sp>
      <p:sp>
        <p:nvSpPr>
          <p:cNvPr id="10" name="Google Shape;164;p18">
            <a:extLst>
              <a:ext uri="{FF2B5EF4-FFF2-40B4-BE49-F238E27FC236}">
                <a16:creationId xmlns:a16="http://schemas.microsoft.com/office/drawing/2014/main" id="{B427B585-272D-20AB-0CAB-2147DAE16D2D}"/>
              </a:ext>
            </a:extLst>
          </p:cNvPr>
          <p:cNvSpPr txBox="1"/>
          <p:nvPr/>
        </p:nvSpPr>
        <p:spPr>
          <a:xfrm>
            <a:off x="487350" y="3815131"/>
            <a:ext cx="458234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Principales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 barreras: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Lenguaje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 y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Comunicación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" name="Google Shape;164;p18">
            <a:extLst>
              <a:ext uri="{FF2B5EF4-FFF2-40B4-BE49-F238E27FC236}">
                <a16:creationId xmlns:a16="http://schemas.microsoft.com/office/drawing/2014/main" id="{3EB9EFC3-A8C1-3E58-1C76-A65A0487EFB1}"/>
              </a:ext>
            </a:extLst>
          </p:cNvPr>
          <p:cNvSpPr txBox="1"/>
          <p:nvPr/>
        </p:nvSpPr>
        <p:spPr>
          <a:xfrm>
            <a:off x="587363" y="2413378"/>
            <a:ext cx="42561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Revisión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rápida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72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artículos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incluidos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" name="Google Shape;164;p18">
            <a:extLst>
              <a:ext uri="{FF2B5EF4-FFF2-40B4-BE49-F238E27FC236}">
                <a16:creationId xmlns:a16="http://schemas.microsoft.com/office/drawing/2014/main" id="{E81CD39F-A235-FB28-AD36-0A43410608B5}"/>
              </a:ext>
            </a:extLst>
          </p:cNvPr>
          <p:cNvSpPr txBox="1"/>
          <p:nvPr/>
        </p:nvSpPr>
        <p:spPr>
          <a:xfrm>
            <a:off x="487350" y="1300239"/>
            <a:ext cx="5346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Evidencias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17135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0" y="0"/>
            <a:ext cx="4283075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96800" y="5377125"/>
            <a:ext cx="487601" cy="487601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487350" y="2257391"/>
            <a:ext cx="3429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en-US" sz="2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OBJETIVOS de la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en-US" sz="2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EXPERIENCIA</a:t>
            </a:r>
            <a:endParaRPr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201850" y="3888143"/>
            <a:ext cx="1528800" cy="45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770425" y="2391525"/>
            <a:ext cx="6630350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AR" sz="2400" dirty="0">
                <a:solidFill>
                  <a:srgbClr val="E5E8F7"/>
                </a:solidFill>
                <a:latin typeface="Encode Sans"/>
                <a:ea typeface="Encode Sans"/>
                <a:cs typeface="Encode Sans"/>
              </a:rPr>
              <a:t>Desarrollar</a:t>
            </a:r>
            <a:r>
              <a:rPr lang="es-AR" sz="2800" dirty="0">
                <a:solidFill>
                  <a:schemeClr val="bg1"/>
                </a:solidFill>
              </a:rPr>
              <a:t> </a:t>
            </a:r>
            <a:r>
              <a:rPr lang="es-AR" sz="2400" dirty="0">
                <a:solidFill>
                  <a:srgbClr val="E5E8F7"/>
                </a:solidFill>
                <a:latin typeface="Encode Sans"/>
                <a:ea typeface="Encode Sans"/>
                <a:cs typeface="Encode Sans"/>
              </a:rPr>
              <a:t>una estrategia interdisciplinaria de comunicación.</a:t>
            </a:r>
          </a:p>
          <a:p>
            <a:pPr lvl="0"/>
            <a:endParaRPr lang="es-AR" sz="2400" dirty="0">
              <a:solidFill>
                <a:srgbClr val="E5E8F7"/>
              </a:solidFill>
              <a:latin typeface="Encode Sans"/>
              <a:ea typeface="Encode Sans"/>
              <a:cs typeface="Encode Sans"/>
            </a:endParaRPr>
          </a:p>
          <a:p>
            <a:pPr lvl="0"/>
            <a:endParaRPr lang="es-AR" sz="2400" dirty="0">
              <a:solidFill>
                <a:srgbClr val="E5E8F7"/>
              </a:solidFill>
              <a:latin typeface="Encode Sans"/>
              <a:ea typeface="Encode Sans"/>
              <a:cs typeface="Encode Sans"/>
            </a:endParaRPr>
          </a:p>
          <a:p>
            <a:pPr lvl="0"/>
            <a:r>
              <a:rPr lang="es-AR" sz="2400" dirty="0">
                <a:solidFill>
                  <a:srgbClr val="E5E8F7"/>
                </a:solidFill>
                <a:latin typeface="Encode Sans"/>
                <a:ea typeface="Encode Sans"/>
                <a:cs typeface="Encode Sans"/>
              </a:rPr>
              <a:t>Promover la participación de la comunidad en un proyecto de investigación clínica.</a:t>
            </a:r>
          </a:p>
        </p:txBody>
      </p:sp>
      <p:sp>
        <p:nvSpPr>
          <p:cNvPr id="107" name="Google Shape;107;p14"/>
          <p:cNvSpPr/>
          <p:nvPr/>
        </p:nvSpPr>
        <p:spPr>
          <a:xfrm>
            <a:off x="3519624" y="1615799"/>
            <a:ext cx="305207" cy="305207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846137" y="133508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476847" y="1877200"/>
            <a:ext cx="922410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DESCRIPCIÓN DE LA EXPERIENCIA</a:t>
            </a:r>
            <a:endParaRPr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08137" y="2619375"/>
            <a:ext cx="1252537" cy="79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64379" y="3221935"/>
            <a:ext cx="5832475" cy="3262312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65236" y="3910012"/>
            <a:ext cx="4830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E5E8F7"/>
              </a:buClr>
              <a:buSzPts val="2400"/>
            </a:pPr>
            <a:r>
              <a:rPr lang="en-US" sz="28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Proyecto de </a:t>
            </a:r>
            <a:r>
              <a:rPr lang="en-US" sz="28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investigación</a:t>
            </a:r>
            <a:r>
              <a:rPr lang="en-US" sz="28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</a:p>
        </p:txBody>
      </p:sp>
      <p:sp>
        <p:nvSpPr>
          <p:cNvPr id="124" name="Google Shape;124;p15"/>
          <p:cNvSpPr txBox="1"/>
          <p:nvPr/>
        </p:nvSpPr>
        <p:spPr>
          <a:xfrm>
            <a:off x="1476847" y="4459734"/>
            <a:ext cx="395096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EFEFEF"/>
              </a:buClr>
              <a:buSzPts val="1200"/>
            </a:pPr>
            <a:r>
              <a:rPr lang="en-US" sz="16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Universidad Nacional Arturo </a:t>
            </a:r>
            <a:r>
              <a:rPr lang="en-US" sz="16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Jauretche</a:t>
            </a:r>
            <a:endParaRPr lang="en-US" sz="1600" dirty="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lnSpc>
                <a:spcPct val="150000"/>
              </a:lnSpc>
              <a:buClr>
                <a:srgbClr val="EFEFEF"/>
              </a:buClr>
              <a:buSzPts val="1200"/>
            </a:pPr>
            <a:r>
              <a:rPr lang="en-US" sz="16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Servicio</a:t>
            </a:r>
            <a:r>
              <a:rPr lang="en-US" sz="16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16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Cardiología</a:t>
            </a:r>
            <a:r>
              <a:rPr lang="en-US" sz="16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- Hospital El </a:t>
            </a:r>
            <a:r>
              <a:rPr lang="en-US" sz="16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Cruce</a:t>
            </a:r>
            <a:endParaRPr sz="1600" i="0" u="none" dirty="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>
            <a:off x="10830275" y="5866512"/>
            <a:ext cx="556938" cy="574049"/>
          </a:xfrm>
          <a:custGeom>
            <a:avLst/>
            <a:gdLst/>
            <a:ahLst/>
            <a:cxnLst/>
            <a:rect l="l" t="t" r="r" b="b"/>
            <a:pathLst>
              <a:path w="556938" h="575488" extrusionOk="0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1077087" y="888148"/>
            <a:ext cx="912959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lang="en-US" sz="44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</a:t>
            </a:r>
            <a:r>
              <a:rPr lang="en-US" sz="44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Cómo</a:t>
            </a:r>
            <a:r>
              <a:rPr lang="en-US" sz="44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incluir</a:t>
            </a:r>
            <a:r>
              <a:rPr lang="en-US" sz="44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a la </a:t>
            </a:r>
            <a:r>
              <a:rPr lang="en-US" sz="44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comunidad</a:t>
            </a:r>
            <a:r>
              <a:rPr lang="en-US" sz="44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? </a:t>
            </a:r>
            <a:endParaRPr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7381000" y="1659837"/>
            <a:ext cx="1211400" cy="77700"/>
          </a:xfrm>
          <a:prstGeom prst="roundRect">
            <a:avLst>
              <a:gd name="adj" fmla="val 16667"/>
            </a:avLst>
          </a:pr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1077087" y="2138722"/>
            <a:ext cx="1098178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E5E8F7"/>
              </a:buClr>
              <a:buSzPts val="2400"/>
            </a:pPr>
            <a:r>
              <a:rPr lang="en-US" sz="24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Estrategia</a:t>
            </a:r>
            <a:r>
              <a:rPr lang="en-US" sz="24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4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comunicación</a:t>
            </a:r>
            <a:r>
              <a:rPr lang="en-US" sz="24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: </a:t>
            </a:r>
          </a:p>
          <a:p>
            <a:pPr>
              <a:lnSpc>
                <a:spcPct val="150000"/>
              </a:lnSpc>
              <a:buClr>
                <a:srgbClr val="E5E8F7"/>
              </a:buClr>
              <a:buSzPts val="2400"/>
            </a:pPr>
            <a:r>
              <a:rPr lang="en-US" sz="24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Trabajo</a:t>
            </a:r>
            <a:r>
              <a:rPr lang="en-US" sz="24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4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interdisciplinario</a:t>
            </a:r>
            <a:r>
              <a:rPr lang="en-US" sz="24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4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entre </a:t>
            </a:r>
            <a:r>
              <a:rPr lang="en-US" sz="24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los</a:t>
            </a:r>
            <a:r>
              <a:rPr lang="en-US" sz="24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4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equipos</a:t>
            </a:r>
            <a:r>
              <a:rPr lang="en-US" sz="24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</a:p>
          <a:p>
            <a:pPr>
              <a:lnSpc>
                <a:spcPct val="150000"/>
              </a:lnSpc>
              <a:buClr>
                <a:srgbClr val="E5E8F7"/>
              </a:buClr>
              <a:buSzPts val="2400"/>
            </a:pPr>
            <a:r>
              <a:rPr lang="en-US" sz="24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n-US" sz="24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investigación</a:t>
            </a:r>
            <a:r>
              <a:rPr lang="en-US" sz="24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y de </a:t>
            </a:r>
            <a:r>
              <a:rPr lang="en-US" sz="24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comunicación</a:t>
            </a:r>
            <a:r>
              <a:rPr lang="en-US" sz="24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social </a:t>
            </a:r>
            <a:r>
              <a:rPr lang="en-US" sz="24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del hospital </a:t>
            </a:r>
          </a:p>
        </p:txBody>
      </p:sp>
      <p:sp>
        <p:nvSpPr>
          <p:cNvPr id="135" name="Google Shape;135;p16"/>
          <p:cNvSpPr txBox="1"/>
          <p:nvPr/>
        </p:nvSpPr>
        <p:spPr>
          <a:xfrm>
            <a:off x="1791241" y="4237088"/>
            <a:ext cx="2857500" cy="15113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1791241" y="4796978"/>
            <a:ext cx="2857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6000"/>
              <a:buFont typeface="Open Sans"/>
              <a:buNone/>
            </a:pPr>
            <a:r>
              <a:rPr lang="en-US" sz="2400" dirty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11 / 22</a:t>
            </a:r>
            <a:endParaRPr sz="2400" dirty="0"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5889849" y="4396909"/>
            <a:ext cx="4698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lang="en-US" sz="2000" i="0" u="none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Campaña</a:t>
            </a:r>
            <a:r>
              <a:rPr lang="en-US" sz="20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i="0" u="none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en</a:t>
            </a:r>
            <a:r>
              <a:rPr lang="en-US" sz="20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redes </a:t>
            </a:r>
            <a:r>
              <a:rPr lang="en-US" sz="2000" i="0" u="none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sociales</a:t>
            </a:r>
            <a:endParaRPr sz="20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5889849" y="5198163"/>
            <a:ext cx="4698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lang="en-US" sz="20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Jornada de </a:t>
            </a:r>
            <a:r>
              <a:rPr lang="en-US" sz="2000" i="0" u="none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divulgación</a:t>
            </a:r>
            <a:endParaRPr sz="20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 animBg="1"/>
      <p:bldP spid="136" grpId="0"/>
      <p:bldP spid="137" grpId="0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0" y="0"/>
            <a:ext cx="3662780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50800" dir="5400000">
              <a:srgbClr val="000000">
                <a:alpha val="156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9"/>
          <p:cNvGrpSpPr/>
          <p:nvPr/>
        </p:nvGrpSpPr>
        <p:grpSpPr>
          <a:xfrm>
            <a:off x="3647438" y="0"/>
            <a:ext cx="8186737" cy="3021012"/>
            <a:chOff x="3697750" y="209588"/>
            <a:chExt cx="8187359" cy="3021496"/>
          </a:xfrm>
        </p:grpSpPr>
        <p:sp>
          <p:nvSpPr>
            <p:cNvPr id="175" name="Google Shape;175;p19"/>
            <p:cNvSpPr txBox="1"/>
            <p:nvPr/>
          </p:nvSpPr>
          <p:spPr>
            <a:xfrm>
              <a:off x="3697750" y="209588"/>
              <a:ext cx="8187359" cy="3021496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4151060" y="418128"/>
              <a:ext cx="1295400" cy="831300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lang="en-US" sz="4800" i="0" u="none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01.</a:t>
              </a:r>
              <a:endParaRPr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5544053" y="672546"/>
              <a:ext cx="4677884" cy="400133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800"/>
                <a:buFont typeface="Open Sans"/>
                <a:buNone/>
              </a:pPr>
              <a:r>
                <a:rPr lang="es-AR" sz="2000" dirty="0">
                  <a:solidFill>
                    <a:schemeClr val="lt1"/>
                  </a:solidFill>
                  <a:latin typeface="Encode Sans"/>
                </a:rPr>
                <a:t>Set de piezas gráficas</a:t>
              </a:r>
              <a:r>
                <a: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179" name="Google Shape;179;p19"/>
          <p:cNvGrpSpPr/>
          <p:nvPr/>
        </p:nvGrpSpPr>
        <p:grpSpPr>
          <a:xfrm>
            <a:off x="4047943" y="3331856"/>
            <a:ext cx="7496357" cy="831019"/>
            <a:chOff x="5276676" y="3331446"/>
            <a:chExt cx="7496212" cy="830997"/>
          </a:xfrm>
        </p:grpSpPr>
        <p:sp>
          <p:nvSpPr>
            <p:cNvPr id="180" name="Google Shape;180;p19"/>
            <p:cNvSpPr txBox="1"/>
            <p:nvPr/>
          </p:nvSpPr>
          <p:spPr>
            <a:xfrm>
              <a:off x="5276676" y="3331446"/>
              <a:ext cx="1295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lang="en-US" sz="4800" i="0" u="none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03.</a:t>
              </a:r>
              <a:endParaRPr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81" name="Google Shape;181;p19"/>
            <p:cNvSpPr txBox="1"/>
            <p:nvPr/>
          </p:nvSpPr>
          <p:spPr>
            <a:xfrm>
              <a:off x="6722306" y="3615823"/>
              <a:ext cx="6050582" cy="40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800"/>
                <a:buFont typeface="Open Sans"/>
                <a:buNone/>
              </a:pPr>
              <a:r>
                <a:rPr lang="en-US" sz="2000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I</a:t>
              </a:r>
              <a:r>
                <a:rPr lang="en-US" sz="2000" i="0" u="none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dentificación</a:t>
              </a:r>
              <a:r>
                <a:rPr lang="en-US" sz="2000" i="0" u="none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de 392 </a:t>
              </a:r>
              <a:r>
                <a:rPr lang="en-US" sz="2000" i="0" u="none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integrantes</a:t>
              </a:r>
              <a:r>
                <a:rPr lang="en-US" sz="2000" i="0" u="none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de la </a:t>
              </a:r>
              <a:r>
                <a:rPr lang="en-US" sz="2000" i="0" u="none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comunidad</a:t>
              </a:r>
              <a:r>
                <a:rPr lang="en-US" sz="2000" i="0" u="none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</a:t>
              </a:r>
              <a:endParaRPr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0;p19">
            <a:extLst>
              <a:ext uri="{FF2B5EF4-FFF2-40B4-BE49-F238E27FC236}">
                <a16:creationId xmlns:a16="http://schemas.microsoft.com/office/drawing/2014/main" id="{96A1F5CB-DA9F-48ED-D831-E10B51ABD02F}"/>
              </a:ext>
            </a:extLst>
          </p:cNvPr>
          <p:cNvSpPr txBox="1"/>
          <p:nvPr/>
        </p:nvSpPr>
        <p:spPr>
          <a:xfrm>
            <a:off x="4047944" y="1740526"/>
            <a:ext cx="1295425" cy="8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800"/>
              <a:buFont typeface="Century Gothic"/>
              <a:buNone/>
            </a:pPr>
            <a:r>
              <a:rPr lang="en-US" sz="48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02.</a:t>
            </a:r>
            <a:endParaRPr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" name="Google Shape;177;p19">
            <a:extLst>
              <a:ext uri="{FF2B5EF4-FFF2-40B4-BE49-F238E27FC236}">
                <a16:creationId xmlns:a16="http://schemas.microsoft.com/office/drawing/2014/main" id="{20E6FA01-1392-5780-F8EA-0DC4E199D708}"/>
              </a:ext>
            </a:extLst>
          </p:cNvPr>
          <p:cNvSpPr txBox="1"/>
          <p:nvPr/>
        </p:nvSpPr>
        <p:spPr>
          <a:xfrm>
            <a:off x="5494047" y="1971399"/>
            <a:ext cx="4677529" cy="400069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Open Sans"/>
              <a:buNone/>
            </a:pPr>
            <a:r>
              <a:rPr lang="es-AR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 de selección de casos</a:t>
            </a:r>
            <a:endParaRPr sz="20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" name="Google Shape;180;p19">
            <a:extLst>
              <a:ext uri="{FF2B5EF4-FFF2-40B4-BE49-F238E27FC236}">
                <a16:creationId xmlns:a16="http://schemas.microsoft.com/office/drawing/2014/main" id="{0EA712AC-3EB5-5F76-2CFB-C4F4CCFA2DE6}"/>
              </a:ext>
            </a:extLst>
          </p:cNvPr>
          <p:cNvSpPr txBox="1"/>
          <p:nvPr/>
        </p:nvSpPr>
        <p:spPr>
          <a:xfrm>
            <a:off x="4047943" y="4733414"/>
            <a:ext cx="1295425" cy="83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800"/>
              <a:buFont typeface="Century Gothic"/>
              <a:buNone/>
            </a:pPr>
            <a:r>
              <a:rPr lang="en-US" sz="48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04.</a:t>
            </a:r>
            <a:endParaRPr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" name="Google Shape;181;p19">
            <a:extLst>
              <a:ext uri="{FF2B5EF4-FFF2-40B4-BE49-F238E27FC236}">
                <a16:creationId xmlns:a16="http://schemas.microsoft.com/office/drawing/2014/main" id="{2A75E0B3-421B-DAA0-30A2-921F62F4EBB5}"/>
              </a:ext>
            </a:extLst>
          </p:cNvPr>
          <p:cNvSpPr txBox="1"/>
          <p:nvPr/>
        </p:nvSpPr>
        <p:spPr>
          <a:xfrm>
            <a:off x="5493601" y="4992411"/>
            <a:ext cx="517756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Open Sans"/>
              <a:buNone/>
            </a:pPr>
            <a:r>
              <a:rPr lang="en-US" sz="20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Inclus</a:t>
            </a:r>
            <a:r>
              <a:rPr lang="en-US" sz="2000" i="0" u="none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ión</a:t>
            </a:r>
            <a:r>
              <a:rPr lang="en-US" sz="20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235 personas </a:t>
            </a:r>
            <a:r>
              <a:rPr lang="en-US" sz="2000" i="0" u="none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en</a:t>
            </a:r>
            <a:r>
              <a:rPr lang="en-US" sz="20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i="0" u="none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preselección</a:t>
            </a:r>
            <a:endParaRPr sz="20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" name="Google Shape;164;p18">
            <a:extLst>
              <a:ext uri="{FF2B5EF4-FFF2-40B4-BE49-F238E27FC236}">
                <a16:creationId xmlns:a16="http://schemas.microsoft.com/office/drawing/2014/main" id="{06B37CCA-93DA-491A-1135-173C64A6824A}"/>
              </a:ext>
            </a:extLst>
          </p:cNvPr>
          <p:cNvSpPr txBox="1"/>
          <p:nvPr/>
        </p:nvSpPr>
        <p:spPr>
          <a:xfrm>
            <a:off x="487350" y="1300239"/>
            <a:ext cx="5346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lang="en-US" sz="4000" b="1" dirty="0" err="1">
                <a:solidFill>
                  <a:srgbClr val="002060"/>
                </a:solidFill>
                <a:latin typeface="Encode Sans"/>
                <a:ea typeface="Encode Sans"/>
                <a:cs typeface="Encode Sans"/>
                <a:sym typeface="Encode Sans"/>
              </a:rPr>
              <a:t>Resultados</a:t>
            </a:r>
            <a:endParaRPr sz="4000" b="1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2588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846137" y="133508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08137" y="2619375"/>
            <a:ext cx="1252537" cy="79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97320" y="3136900"/>
            <a:ext cx="10908509" cy="3262312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838198" y="4045626"/>
            <a:ext cx="1082675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Proceso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bidireccional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para llegar a un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entendimiento mutuo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en el cual quienes participan</a:t>
            </a:r>
            <a:r>
              <a:rPr kumimoji="0" lang="es-ES" sz="2000" b="0" i="0" u="none" strike="noStrike" kern="0" cap="none" spc="0" normalizeH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no solo intercambian información, noticias, ideas y sentimientos,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sino que también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Arial"/>
              </a:rPr>
              <a:t>crean y comparten significado.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3;p15">
            <a:extLst>
              <a:ext uri="{FF2B5EF4-FFF2-40B4-BE49-F238E27FC236}">
                <a16:creationId xmlns:a16="http://schemas.microsoft.com/office/drawing/2014/main" id="{775357BD-8EF5-5A89-B098-A06F4DE4A5EC}"/>
              </a:ext>
            </a:extLst>
          </p:cNvPr>
          <p:cNvSpPr txBox="1"/>
          <p:nvPr/>
        </p:nvSpPr>
        <p:spPr>
          <a:xfrm>
            <a:off x="1420812" y="1803822"/>
            <a:ext cx="48307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E5E8F7"/>
              </a:buClr>
              <a:buSzPts val="2400"/>
            </a:pPr>
            <a:r>
              <a:rPr lang="en-US" sz="32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Comunicación</a:t>
            </a:r>
            <a:r>
              <a:rPr lang="en-US" sz="32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94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846137" y="133508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476847" y="1877200"/>
            <a:ext cx="922410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CONCLUSIONES</a:t>
            </a:r>
            <a:endParaRPr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08137" y="2619375"/>
            <a:ext cx="1252537" cy="79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18010" y="2856190"/>
            <a:ext cx="11265696" cy="3650178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420812" y="3392147"/>
            <a:ext cx="1015317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EFEFEF"/>
              </a:buClr>
              <a:buSzPts val="1200"/>
            </a:pP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La 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co-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creación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interdisciplinaria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una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estrategia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comunicacional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orientada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a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promover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la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participación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comunitaria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en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una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investigación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clínica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es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una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experiencia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novedosa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en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el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ámbito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hospitalario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público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nuestro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país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. </a:t>
            </a:r>
            <a:endParaRPr sz="2000" i="0" u="none" dirty="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15">
            <a:extLst>
              <a:ext uri="{FF2B5EF4-FFF2-40B4-BE49-F238E27FC236}">
                <a16:creationId xmlns:a16="http://schemas.microsoft.com/office/drawing/2014/main" id="{7DB2CE9D-0E9E-37B3-64CD-9E2F9439BA51}"/>
              </a:ext>
            </a:extLst>
          </p:cNvPr>
          <p:cNvSpPr txBox="1"/>
          <p:nvPr/>
        </p:nvSpPr>
        <p:spPr>
          <a:xfrm>
            <a:off x="1420812" y="5168802"/>
            <a:ext cx="1015317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EFEFEF"/>
              </a:buClr>
              <a:buSzPts val="1200"/>
            </a:pP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APLICABILIDAD</a:t>
            </a:r>
          </a:p>
          <a:p>
            <a:pPr algn="just">
              <a:lnSpc>
                <a:spcPct val="150000"/>
              </a:lnSpc>
              <a:buClr>
                <a:srgbClr val="EFEFEF"/>
              </a:buClr>
              <a:buSzPts val="1200"/>
            </a:pP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Equipos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profesionales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,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receptivos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y con </a:t>
            </a:r>
            <a:r>
              <a:rPr lang="en-US" sz="2000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capacidad</a:t>
            </a:r>
            <a:r>
              <a:rPr lang="en-US" sz="20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escucha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b="1" dirty="0" err="1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activa</a:t>
            </a:r>
            <a:r>
              <a:rPr lang="en-US" sz="2000" b="1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000" b="1" i="0" u="none" dirty="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5085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352</Words>
  <Application>Microsoft Macintosh PowerPoint</Application>
  <PresentationFormat>Panorámica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Open Sans</vt:lpstr>
      <vt:lpstr>Encode Sans ExtraBold</vt:lpstr>
      <vt:lpstr>Century Gothic</vt:lpstr>
      <vt:lpstr>Encode Sans</vt:lpstr>
      <vt:lpstr>Calibri</vt:lpstr>
      <vt:lpstr>Courier New</vt:lpstr>
      <vt:lpstr>Тема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4</cp:revision>
  <dcterms:modified xsi:type="dcterms:W3CDTF">2023-08-01T04:28:18Z</dcterms:modified>
</cp:coreProperties>
</file>